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45256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Social Media Trends Analysis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093839"/>
            <a:ext cx="7416403" cy="1850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Data-Driven Engagement Patterns Using Machine Learning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863798" y="5314950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Mirco Fernando, BSc (Hons) – Software Engineering (Reading)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638222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Zuu Crew Academy, Module: Machine Learning Foundations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809982"/>
            <a:ext cx="7730371" cy="7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6528" y="1976318"/>
            <a:ext cx="13037344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findings provide practical, data-backed recommendations for optimizing social media content strategy.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6528" y="2596515"/>
            <a:ext cx="13037344" cy="4822984"/>
          </a:xfrm>
          <a:prstGeom prst="roundRect">
            <a:avLst>
              <a:gd name="adj" fmla="val 198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4148" y="2604135"/>
            <a:ext cx="4340662" cy="2768084"/>
          </a:xfrm>
          <a:prstGeom prst="roundRect">
            <a:avLst>
              <a:gd name="adj" fmla="val 3453"/>
            </a:avLst>
          </a:prstGeom>
          <a:solidFill>
            <a:srgbClr val="003180"/>
          </a:solidFill>
          <a:ln/>
        </p:spPr>
      </p:sp>
      <p:sp>
        <p:nvSpPr>
          <p:cNvPr id="6" name="Text 4"/>
          <p:cNvSpPr/>
          <p:nvPr/>
        </p:nvSpPr>
        <p:spPr>
          <a:xfrm>
            <a:off x="1031677" y="2831663"/>
            <a:ext cx="329445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Leverage Top Predictors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31677" y="3323630"/>
            <a:ext cx="3885605" cy="1456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on interaction intensity (likes, shares, comments per month) as primary drivers of engagement.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4810" y="2604135"/>
            <a:ext cx="4340662" cy="2768084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9" name="Shape 7"/>
          <p:cNvSpPr/>
          <p:nvPr/>
        </p:nvSpPr>
        <p:spPr>
          <a:xfrm>
            <a:off x="5144810" y="2604135"/>
            <a:ext cx="30480" cy="2768084"/>
          </a:xfrm>
          <a:prstGeom prst="roundRect">
            <a:avLst>
              <a:gd name="adj" fmla="val 313611"/>
            </a:avLst>
          </a:prstGeom>
          <a:solidFill>
            <a:srgbClr val="194A99"/>
          </a:solidFill>
          <a:ln/>
        </p:spPr>
      </p:sp>
      <p:sp>
        <p:nvSpPr>
          <p:cNvPr id="10" name="Text 8"/>
          <p:cNvSpPr/>
          <p:nvPr/>
        </p:nvSpPr>
        <p:spPr>
          <a:xfrm>
            <a:off x="5372338" y="2831663"/>
            <a:ext cx="3885605" cy="711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Prioritize Short-Form Content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72338" y="3679150"/>
            <a:ext cx="3885605" cy="1456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Short-form content (Reels, Shorts, TikTok) maximizes early interactions and drives high engagement.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485471" y="2604135"/>
            <a:ext cx="4340662" cy="2768084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3" name="Shape 11"/>
          <p:cNvSpPr/>
          <p:nvPr/>
        </p:nvSpPr>
        <p:spPr>
          <a:xfrm>
            <a:off x="9485471" y="2604135"/>
            <a:ext cx="30480" cy="2768084"/>
          </a:xfrm>
          <a:prstGeom prst="roundRect">
            <a:avLst>
              <a:gd name="adj" fmla="val 313611"/>
            </a:avLst>
          </a:prstGeom>
          <a:solidFill>
            <a:srgbClr val="194A99"/>
          </a:solidFill>
          <a:ln/>
        </p:spPr>
      </p:sp>
      <p:sp>
        <p:nvSpPr>
          <p:cNvPr id="14" name="Text 12"/>
          <p:cNvSpPr/>
          <p:nvPr/>
        </p:nvSpPr>
        <p:spPr>
          <a:xfrm>
            <a:off x="9713000" y="2831663"/>
            <a:ext cx="384560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Platform-Specific Strategies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713000" y="3323630"/>
            <a:ext cx="3885605" cy="1821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Instagram, TikTok, and YouTube have varying engagement potentials. Use YouTube for long-form, and Instagram/TikTok for short-form content.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4148" y="5372219"/>
            <a:ext cx="6510933" cy="2039660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7" name="Shape 15"/>
          <p:cNvSpPr/>
          <p:nvPr/>
        </p:nvSpPr>
        <p:spPr>
          <a:xfrm>
            <a:off x="804148" y="5372219"/>
            <a:ext cx="6510933" cy="30480"/>
          </a:xfrm>
          <a:prstGeom prst="roundRect">
            <a:avLst>
              <a:gd name="adj" fmla="val 313611"/>
            </a:avLst>
          </a:prstGeom>
          <a:solidFill>
            <a:srgbClr val="194A99"/>
          </a:solidFill>
          <a:ln/>
        </p:spPr>
      </p:sp>
      <p:sp>
        <p:nvSpPr>
          <p:cNvPr id="18" name="Text 16"/>
          <p:cNvSpPr/>
          <p:nvPr/>
        </p:nvSpPr>
        <p:spPr>
          <a:xfrm>
            <a:off x="1031677" y="5599748"/>
            <a:ext cx="459450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Regional &amp; Hashtag Optimization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031677" y="6091714"/>
            <a:ext cx="6055876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Tailor content to regions and use trending hashtags (e.g., #Fitness, #Comedy, #Viral) for specific platforms and demographics.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315081" y="5372219"/>
            <a:ext cx="6511052" cy="2039660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21" name="Shape 19"/>
          <p:cNvSpPr/>
          <p:nvPr/>
        </p:nvSpPr>
        <p:spPr>
          <a:xfrm>
            <a:off x="7315081" y="5372219"/>
            <a:ext cx="30480" cy="2039660"/>
          </a:xfrm>
          <a:prstGeom prst="roundRect">
            <a:avLst>
              <a:gd name="adj" fmla="val 313611"/>
            </a:avLst>
          </a:prstGeom>
          <a:solidFill>
            <a:srgbClr val="194A99"/>
          </a:solidFill>
          <a:ln/>
        </p:spPr>
      </p:sp>
      <p:sp>
        <p:nvSpPr>
          <p:cNvPr id="22" name="Shape 20"/>
          <p:cNvSpPr/>
          <p:nvPr/>
        </p:nvSpPr>
        <p:spPr>
          <a:xfrm>
            <a:off x="7315081" y="5372219"/>
            <a:ext cx="6511052" cy="30480"/>
          </a:xfrm>
          <a:prstGeom prst="roundRect">
            <a:avLst>
              <a:gd name="adj" fmla="val 313611"/>
            </a:avLst>
          </a:prstGeom>
          <a:solidFill>
            <a:srgbClr val="194A99"/>
          </a:solidFill>
          <a:ln/>
        </p:spPr>
      </p:sp>
      <p:sp>
        <p:nvSpPr>
          <p:cNvPr id="23" name="Text 21"/>
          <p:cNvSpPr/>
          <p:nvPr/>
        </p:nvSpPr>
        <p:spPr>
          <a:xfrm>
            <a:off x="7542609" y="5599748"/>
            <a:ext cx="296465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Viral Outliers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542609" y="6091714"/>
            <a:ext cx="6055995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Study DBSCAN's noise points (viral anomalies) to understand triggers (timing, content type, hashtags) and reproduce success.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796" y="1031319"/>
            <a:ext cx="7447359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Abstract: Unlocking Viral Success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0796" y="1891308"/>
            <a:ext cx="7842409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investigated content trends across TikTok, Instagram, Twitter, and YouTube to identify key factors for viral success and predict engagement using machine learning.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0796" y="2993112"/>
            <a:ext cx="3828217" cy="2009656"/>
          </a:xfrm>
          <a:prstGeom prst="roundRect">
            <a:avLst>
              <a:gd name="adj" fmla="val 546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7936" y="2993112"/>
            <a:ext cx="91440" cy="2009656"/>
          </a:xfrm>
          <a:prstGeom prst="roundRect">
            <a:avLst>
              <a:gd name="adj" fmla="val 85417"/>
            </a:avLst>
          </a:prstGeom>
          <a:solidFill>
            <a:srgbClr val="609DFF"/>
          </a:solidFill>
          <a:ln/>
        </p:spPr>
      </p:sp>
      <p:sp>
        <p:nvSpPr>
          <p:cNvPr id="7" name="Text 4"/>
          <p:cNvSpPr/>
          <p:nvPr/>
        </p:nvSpPr>
        <p:spPr>
          <a:xfrm>
            <a:off x="928092" y="3201829"/>
            <a:ext cx="23244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Complex Data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28092" y="3603903"/>
            <a:ext cx="3342203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Standard regression models were ineffective due to the non-linear, rapidly changing nature of social media data.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4664869" y="2993112"/>
            <a:ext cx="3828336" cy="2009656"/>
          </a:xfrm>
          <a:prstGeom prst="roundRect">
            <a:avLst>
              <a:gd name="adj" fmla="val 546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42009" y="2993112"/>
            <a:ext cx="91440" cy="2009656"/>
          </a:xfrm>
          <a:prstGeom prst="roundRect">
            <a:avLst>
              <a:gd name="adj" fmla="val 85417"/>
            </a:avLst>
          </a:prstGeom>
          <a:solidFill>
            <a:srgbClr val="609DFF"/>
          </a:solidFill>
          <a:ln/>
        </p:spPr>
      </p:sp>
      <p:sp>
        <p:nvSpPr>
          <p:cNvPr id="11" name="Text 8"/>
          <p:cNvSpPr/>
          <p:nvPr/>
        </p:nvSpPr>
        <p:spPr>
          <a:xfrm>
            <a:off x="4942165" y="3201829"/>
            <a:ext cx="242613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Classification Success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942165" y="3603903"/>
            <a:ext cx="3342322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Classification models, especially XGBoost, performed best for engagement prediction. CatBoost effectively handled class imbalance.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0796" y="5188625"/>
            <a:ext cx="3828217" cy="2009656"/>
          </a:xfrm>
          <a:prstGeom prst="roundRect">
            <a:avLst>
              <a:gd name="adj" fmla="val 546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7936" y="5188625"/>
            <a:ext cx="91440" cy="2009656"/>
          </a:xfrm>
          <a:prstGeom prst="roundRect">
            <a:avLst>
              <a:gd name="adj" fmla="val 85417"/>
            </a:avLst>
          </a:prstGeom>
          <a:solidFill>
            <a:srgbClr val="609DFF"/>
          </a:solidFill>
          <a:ln/>
        </p:spPr>
      </p:sp>
      <p:sp>
        <p:nvSpPr>
          <p:cNvPr id="15" name="Text 12"/>
          <p:cNvSpPr/>
          <p:nvPr/>
        </p:nvSpPr>
        <p:spPr>
          <a:xfrm>
            <a:off x="928092" y="5397341"/>
            <a:ext cx="26670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Audience Segmentation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28092" y="5799415"/>
            <a:ext cx="3342203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Unsupervised learning (KMeans, DBSCAN) identified three clear audience segments and unique viral content patterns.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2892" y="397907"/>
            <a:ext cx="3618071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Methodology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92892" y="1067157"/>
            <a:ext cx="8131016" cy="463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approach combined extensive feature engineering with supervised and unsupervised learning techniques to analyze social media engagement.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992892" y="1693069"/>
            <a:ext cx="8131016" cy="1427678"/>
          </a:xfrm>
          <a:prstGeom prst="roundRect">
            <a:avLst>
              <a:gd name="adj" fmla="val 425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45173" y="1845350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609D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4473" y="1964650"/>
            <a:ext cx="195382" cy="1953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45173" y="2424113"/>
            <a:ext cx="1809036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145173" y="2736890"/>
            <a:ext cx="7826454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 60 predictive features were created to capture nuanced engagement patterns.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5992892" y="3265408"/>
            <a:ext cx="8131016" cy="1427678"/>
          </a:xfrm>
          <a:prstGeom prst="roundRect">
            <a:avLst>
              <a:gd name="adj" fmla="val 425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145173" y="3417689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609DF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4473" y="3536990"/>
            <a:ext cx="195382" cy="1953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45173" y="3996452"/>
            <a:ext cx="1809036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Supervised Learning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145173" y="4309229"/>
            <a:ext cx="7826454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Regression for views, likes, shares, comments; classification for engagement levels.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5992892" y="4837748"/>
            <a:ext cx="8131016" cy="1427678"/>
          </a:xfrm>
          <a:prstGeom prst="roundRect">
            <a:avLst>
              <a:gd name="adj" fmla="val 425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145173" y="4990028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609DF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4473" y="5109329"/>
            <a:ext cx="195382" cy="19538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45173" y="5568791"/>
            <a:ext cx="2037993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Unsupervised Learning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6145173" y="5881568"/>
            <a:ext cx="7826454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PCA, t-SNE, UMAP for pattern discovery; KMeans &amp; DBSCAN for segmentation.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5992892" y="6410087"/>
            <a:ext cx="8131016" cy="1427678"/>
          </a:xfrm>
          <a:prstGeom prst="roundRect">
            <a:avLst>
              <a:gd name="adj" fmla="val 425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145173" y="6562368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609DFF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4473" y="6681668"/>
            <a:ext cx="195382" cy="19538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45173" y="7141131"/>
            <a:ext cx="1809036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Evaluation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6145173" y="7453908"/>
            <a:ext cx="7826454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Rigorous metrics ensured robust assessment of model performance.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398" y="780217"/>
            <a:ext cx="7650004" cy="1333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Introduction: The Social Media Landscape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3398" y="2434233"/>
            <a:ext cx="7650004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Social media platforms are central to modern society, influencing communication, entertainment, culture, and commerce. With 5 billion users by 2025, engagement metrics are crucial for creators and businesses.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3398" y="3912037"/>
            <a:ext cx="3201472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Motivation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233398" y="4525566"/>
            <a:ext cx="3564612" cy="2048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Reliable tools are needed to predict engagement and identify success patterns. Machine learning offers insights beyond manual analysis, modeling non-linear behavior and uncovering hidden structures.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326410" y="3912037"/>
            <a:ext cx="3201472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0326410" y="4525566"/>
            <a:ext cx="3564612" cy="273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Despite vast data, deriving meaningful insights is challenging due to platform diversity and user behavior. We lack integrated solutions for predicting metrics, classifying performance, and discovering hidden groups.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256" y="409575"/>
            <a:ext cx="7214830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Investigation: Overview &amp; Cleaning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1256" y="1173004"/>
            <a:ext cx="13587889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dataset comprises social media posts from YouTube, Instagram, Twitter, and TikTok, including engagement statistics and metadata. Initial inspection revealed no missing data, but anomalies required careful handling.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256" y="1984534"/>
            <a:ext cx="2429708" cy="24297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1256" y="4581763"/>
            <a:ext cx="204358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Anomaly Investigation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1256" y="4963478"/>
            <a:ext cx="4286488" cy="952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Domain-impossible values (e.g., Likes exceeding Views) were removed (270 rows). Content type mismatches (1822 instances) were corrected by making assumptions (e.g., "Reel" on YouTube became "Shorts").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43" y="1984534"/>
            <a:ext cx="2429708" cy="24297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78743" y="4581763"/>
            <a:ext cx="1861780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5178743" y="4963478"/>
            <a:ext cx="4287917" cy="1191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More than 70 engineered features were created, including the crucial Engagement Rate. This helps analyze audience interaction and inform strategies. Features for unsupervised learning were also developed, avoiding data leakage.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658" y="1984534"/>
            <a:ext cx="4286488" cy="42864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37658" y="6438543"/>
            <a:ext cx="2499955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Engagement level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9837658" y="6820257"/>
            <a:ext cx="4286488" cy="1429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Engagement Level in the Dataset does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aligned with real-world platform-specific engagement standards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The dataset calculates engagement levels using a quantile-based method. Newly Calculated Engagement Level will be used as the Classification Target that meets the platform specific rates.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033" y="708422"/>
            <a:ext cx="7770733" cy="1226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Methodology: Preprocessing &amp; Model Development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3033" y="2228969"/>
            <a:ext cx="7770733" cy="94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structured, leakage-free preprocessing workflow ensured data quality. Model development combined supervised and unsupervised methods for prediction and pattern discovery.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173033" y="3391138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173033" y="3701534"/>
            <a:ext cx="3787259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7" name="Text 4"/>
          <p:cNvSpPr/>
          <p:nvPr/>
        </p:nvSpPr>
        <p:spPr>
          <a:xfrm>
            <a:off x="6173033" y="3845243"/>
            <a:ext cx="245244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173033" y="4269462"/>
            <a:ext cx="3787259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Outlier detection, feature engineering, encoding, scaling, and feature selection were applied. An 80/20 train-test split prevented data leakage.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156388" y="3391138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156388" y="3701534"/>
            <a:ext cx="3787378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1" name="Text 8"/>
          <p:cNvSpPr/>
          <p:nvPr/>
        </p:nvSpPr>
        <p:spPr>
          <a:xfrm>
            <a:off x="10156388" y="3845243"/>
            <a:ext cx="245244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Supervised Learning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156388" y="4269462"/>
            <a:ext cx="3787378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Models were trained to classify Engagement Levels and predict core metrics (Views, Shares, Comments, Likes).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173033" y="5867995"/>
            <a:ext cx="19609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173033" y="6178391"/>
            <a:ext cx="7770733" cy="2286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5" name="Text 12"/>
          <p:cNvSpPr/>
          <p:nvPr/>
        </p:nvSpPr>
        <p:spPr>
          <a:xfrm>
            <a:off x="6173033" y="6322100"/>
            <a:ext cx="27623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Unsupervised Learning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173033" y="6746319"/>
            <a:ext cx="7770733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Dimensionality reduction (PCA, t-SNE, UMAP) and clustering (K-Means, DBSCAN) were used to uncover hidden structures and behaviors.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184" y="1011079"/>
            <a:ext cx="11916608" cy="632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Performance: Regression vs. Classification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8184" y="2048113"/>
            <a:ext cx="1321403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Regression models failed to capture the non-linear nature of social media data, while classification models showed promising results.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8184" y="2801898"/>
            <a:ext cx="3568184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Regression Performance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708184" y="3383518"/>
            <a:ext cx="6360200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 regression models performed poorly with very high MAE/RMSE and negative R² scores. Social media engagement is non-linear, influenced by algorithms, virality, and real-time trends, which linear models cannot represent.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08184" y="4906566"/>
            <a:ext cx="6360200" cy="2084308"/>
          </a:xfrm>
          <a:prstGeom prst="roundRect">
            <a:avLst>
              <a:gd name="adj" fmla="val 40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15804" y="4914186"/>
            <a:ext cx="6344245" cy="9055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19043" y="5043130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Metric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3037284" y="5043130"/>
            <a:ext cx="1702237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Linear Regression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151715" y="5043130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Ridge (α = 100)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15804" y="5819775"/>
            <a:ext cx="6344245" cy="5817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19043" y="5948720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Views R²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3037284" y="5948720"/>
            <a:ext cx="170223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-0.01778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151715" y="5948720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-0.0177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15804" y="6401514"/>
            <a:ext cx="6344245" cy="5817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19043" y="6530459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Likes R²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3037284" y="6530459"/>
            <a:ext cx="170223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-0.009312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151715" y="6530459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-0.0089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69637" y="2801898"/>
            <a:ext cx="3108603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Classification Results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7569637" y="3383518"/>
            <a:ext cx="6360200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Classification models successfully categorized posts into Low, Medium, and High Engagement Levels. Tree-based models (Random Forest, XGBoost, CatBoost) captured non-linear decision boundaries effectively.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569637" y="4906566"/>
            <a:ext cx="6360200" cy="2084308"/>
          </a:xfrm>
          <a:prstGeom prst="roundRect">
            <a:avLst>
              <a:gd name="adj" fmla="val 40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577257" y="4914186"/>
            <a:ext cx="6344245" cy="5817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780496" y="5043130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9898737" y="5043130"/>
            <a:ext cx="170223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 Accuracy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12013168" y="5043130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 F1</a:t>
            </a:r>
            <a:endParaRPr lang="en-US" sz="1550" dirty="0"/>
          </a:p>
        </p:txBody>
      </p:sp>
      <p:sp>
        <p:nvSpPr>
          <p:cNvPr id="26" name="Shape 24"/>
          <p:cNvSpPr/>
          <p:nvPr/>
        </p:nvSpPr>
        <p:spPr>
          <a:xfrm>
            <a:off x="7577257" y="5495925"/>
            <a:ext cx="6344245" cy="905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780496" y="5624870"/>
            <a:ext cx="1706047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Logistic Regression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9898737" y="5624870"/>
            <a:ext cx="170223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0.76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2013168" y="5624870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0.79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7577257" y="6401514"/>
            <a:ext cx="6344245" cy="5817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780496" y="6530459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Decision Tree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9898737" y="6530459"/>
            <a:ext cx="170223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0.72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12013168" y="6530459"/>
            <a:ext cx="170604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0.76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24" y="481727"/>
            <a:ext cx="7920752" cy="1092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Hyperparameter-Tuned Classification &amp; Feature Importance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1624" y="1836063"/>
            <a:ext cx="7920752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models with hyperparameter tuning improved classification using SMOTE. CatBoost emerged as the most balanced and interpretable model, especially for handling class imbalance.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1624" y="3133368"/>
            <a:ext cx="3872984" cy="1850827"/>
          </a:xfrm>
          <a:prstGeom prst="roundRect">
            <a:avLst>
              <a:gd name="adj" fmla="val 592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11624" y="3110508"/>
            <a:ext cx="3872984" cy="91440"/>
          </a:xfrm>
          <a:prstGeom prst="roundRect">
            <a:avLst>
              <a:gd name="adj" fmla="val 80280"/>
            </a:avLst>
          </a:prstGeom>
          <a:solidFill>
            <a:srgbClr val="609DFF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871311"/>
            <a:ext cx="524232" cy="524232"/>
          </a:xfrm>
          <a:prstGeom prst="roundRect">
            <a:avLst>
              <a:gd name="adj" fmla="val 174427"/>
            </a:avLst>
          </a:prstGeom>
          <a:solidFill>
            <a:srgbClr val="609DFF"/>
          </a:solidFill>
          <a:ln/>
        </p:spPr>
      </p:sp>
      <p:sp>
        <p:nvSpPr>
          <p:cNvPr id="8" name="Text 5"/>
          <p:cNvSpPr/>
          <p:nvPr/>
        </p:nvSpPr>
        <p:spPr>
          <a:xfrm>
            <a:off x="2443222" y="3002399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09149" y="3570208"/>
            <a:ext cx="2184678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XGBoost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09149" y="3947993"/>
            <a:ext cx="3477935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Achieved highest test accuracy (0.786) and recall, showing strong overall balance.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4659273" y="3133368"/>
            <a:ext cx="3873103" cy="1850827"/>
          </a:xfrm>
          <a:prstGeom prst="roundRect">
            <a:avLst>
              <a:gd name="adj" fmla="val 592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659273" y="3110508"/>
            <a:ext cx="3873103" cy="91440"/>
          </a:xfrm>
          <a:prstGeom prst="roundRect">
            <a:avLst>
              <a:gd name="adj" fmla="val 80280"/>
            </a:avLst>
          </a:prstGeom>
          <a:solidFill>
            <a:srgbClr val="609DFF"/>
          </a:solidFill>
          <a:ln/>
        </p:spPr>
      </p:sp>
      <p:sp>
        <p:nvSpPr>
          <p:cNvPr id="13" name="Shape 10"/>
          <p:cNvSpPr/>
          <p:nvPr/>
        </p:nvSpPr>
        <p:spPr>
          <a:xfrm>
            <a:off x="6333708" y="2871311"/>
            <a:ext cx="524232" cy="524232"/>
          </a:xfrm>
          <a:prstGeom prst="roundRect">
            <a:avLst>
              <a:gd name="adj" fmla="val 174427"/>
            </a:avLst>
          </a:prstGeom>
          <a:solidFill>
            <a:srgbClr val="609DFF"/>
          </a:solidFill>
          <a:ln/>
        </p:spPr>
      </p:sp>
      <p:sp>
        <p:nvSpPr>
          <p:cNvPr id="14" name="Text 11"/>
          <p:cNvSpPr/>
          <p:nvPr/>
        </p:nvSpPr>
        <p:spPr>
          <a:xfrm>
            <a:off x="6490990" y="3002399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56798" y="3570208"/>
            <a:ext cx="2184678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856798" y="3947993"/>
            <a:ext cx="3478054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Delivered best precision (0.816), producing fewer false positives.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1624" y="5420916"/>
            <a:ext cx="7920752" cy="1571268"/>
          </a:xfrm>
          <a:prstGeom prst="roundRect">
            <a:avLst>
              <a:gd name="adj" fmla="val 6983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11624" y="5398056"/>
            <a:ext cx="7920752" cy="91440"/>
          </a:xfrm>
          <a:prstGeom prst="roundRect">
            <a:avLst>
              <a:gd name="adj" fmla="val 80280"/>
            </a:avLst>
          </a:prstGeom>
          <a:solidFill>
            <a:srgbClr val="609DFF"/>
          </a:solidFill>
          <a:ln/>
        </p:spPr>
      </p:sp>
      <p:sp>
        <p:nvSpPr>
          <p:cNvPr id="19" name="Shape 16"/>
          <p:cNvSpPr/>
          <p:nvPr/>
        </p:nvSpPr>
        <p:spPr>
          <a:xfrm>
            <a:off x="4309884" y="5158859"/>
            <a:ext cx="524232" cy="524232"/>
          </a:xfrm>
          <a:prstGeom prst="roundRect">
            <a:avLst>
              <a:gd name="adj" fmla="val 174427"/>
            </a:avLst>
          </a:prstGeom>
          <a:solidFill>
            <a:srgbClr val="609DFF"/>
          </a:solidFill>
          <a:ln/>
        </p:spPr>
      </p:sp>
      <p:sp>
        <p:nvSpPr>
          <p:cNvPr id="20" name="Text 17"/>
          <p:cNvSpPr/>
          <p:nvPr/>
        </p:nvSpPr>
        <p:spPr>
          <a:xfrm>
            <a:off x="4467165" y="5289947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809149" y="5857756"/>
            <a:ext cx="2184678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CatBoost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809149" y="6235541"/>
            <a:ext cx="752570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Competitive performance, effectively handled class imbalance, and provided meaningful feature importances.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611624" y="7188756"/>
            <a:ext cx="792075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CatBoost's feature importance highlighted time-based and temporal interaction features (comments_per_month, days_since_first_post) as key drivers of engagement.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201" y="515660"/>
            <a:ext cx="11960900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Unsupervised Learning: Discovering Hidden Patterns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5201" y="1474946"/>
            <a:ext cx="1331999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Unsupervised methods provided structural insights, revealing hidden distributions and content groupings within the dataset.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5201" y="2172057"/>
            <a:ext cx="3534251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55201" y="2710220"/>
            <a:ext cx="6431637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PCA, t-SNE, and UMAP were applied. PCA showed variance dispersed across many features. t-SNE revealed local groupings, while UMAP captured more continuous patterns, though engagement classes still overlapped.</a:t>
            </a:r>
            <a:endParaRPr lang="en-US" sz="1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201" y="4118491"/>
            <a:ext cx="3290411" cy="32904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51182" y="2172057"/>
            <a:ext cx="2808208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Clustering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51182" y="2710220"/>
            <a:ext cx="6431637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K-Means identified three stable macro-behavior groups (high-engagement, medium-engagement, low-engagement). DBSCAN detected many small niche behavior groups and outliers, including viral posts.</a:t>
            </a:r>
            <a:endParaRPr lang="en-US" sz="14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82" y="4118491"/>
            <a:ext cx="3384947" cy="33849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2025-12-04T06:17:19Z</dcterms:created>
  <dcterms:modified xsi:type="dcterms:W3CDTF">2025-12-04T06:17:19Z</dcterms:modified>
</cp:coreProperties>
</file>